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38ab5b3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1138ab5b37d_0_0:notes"/>
          <p:cNvSpPr/>
          <p:nvPr>
            <p:ph idx="2" type="sldImg"/>
          </p:nvPr>
        </p:nvSpPr>
        <p:spPr>
          <a:xfrm>
            <a:off x="381188" y="685800"/>
            <a:ext cx="6096300" cy="342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aa0922ba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2aa0922b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5682cb501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25682cb5011_0_0:notes"/>
          <p:cNvSpPr/>
          <p:nvPr>
            <p:ph idx="2" type="sldImg"/>
          </p:nvPr>
        </p:nvSpPr>
        <p:spPr>
          <a:xfrm>
            <a:off x="381188" y="685800"/>
            <a:ext cx="6096300" cy="342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5682cb5011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g25682cb5011_0_13:notes"/>
          <p:cNvSpPr/>
          <p:nvPr>
            <p:ph idx="2" type="sldImg"/>
          </p:nvPr>
        </p:nvSpPr>
        <p:spPr>
          <a:xfrm>
            <a:off x="381188" y="685800"/>
            <a:ext cx="6096300" cy="342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5682cb5011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25682cb5011_0_26:notes"/>
          <p:cNvSpPr/>
          <p:nvPr>
            <p:ph idx="2" type="sldImg"/>
          </p:nvPr>
        </p:nvSpPr>
        <p:spPr>
          <a:xfrm>
            <a:off x="381188" y="685800"/>
            <a:ext cx="6096300" cy="342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138ab5b37d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1138ab5b37d_0_213:notes"/>
          <p:cNvSpPr/>
          <p:nvPr>
            <p:ph idx="2" type="sldImg"/>
          </p:nvPr>
        </p:nvSpPr>
        <p:spPr>
          <a:xfrm>
            <a:off x="381188" y="685800"/>
            <a:ext cx="6096300" cy="3429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3162675" y="59950"/>
            <a:ext cx="2572344" cy="1676538"/>
          </a:xfrm>
          <a:prstGeom prst="flowChartDocument">
            <a:avLst/>
          </a:prstGeom>
          <a:solidFill>
            <a:srgbClr val="CBB5A2">
              <a:alpha val="63919"/>
            </a:srgbClr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 sz="1000">
                <a:solidFill>
                  <a:srgbClr val="595959"/>
                </a:solidFill>
              </a:rPr>
              <a:t>‹#›</a:t>
            </a:fld>
            <a:endParaRPr sz="1000">
              <a:solidFill>
                <a:srgbClr val="595959"/>
              </a:solidFill>
            </a:endParaRPr>
          </a:p>
        </p:txBody>
      </p:sp>
      <p:grpSp>
        <p:nvGrpSpPr>
          <p:cNvPr id="13" name="Google Shape;13;p2"/>
          <p:cNvGrpSpPr/>
          <p:nvPr/>
        </p:nvGrpSpPr>
        <p:grpSpPr>
          <a:xfrm>
            <a:off x="384279" y="4021478"/>
            <a:ext cx="2572323" cy="1078929"/>
            <a:chOff x="710650" y="1135725"/>
            <a:chExt cx="3085800" cy="1583400"/>
          </a:xfrm>
        </p:grpSpPr>
        <p:sp>
          <p:nvSpPr>
            <p:cNvPr id="14" name="Google Shape;14;p2"/>
            <p:cNvSpPr/>
            <p:nvPr/>
          </p:nvSpPr>
          <p:spPr>
            <a:xfrm>
              <a:off x="746350" y="1187625"/>
              <a:ext cx="3050100" cy="1531500"/>
            </a:xfrm>
            <a:prstGeom prst="snip1Rect">
              <a:avLst>
                <a:gd fmla="val 16667" name="adj"/>
              </a:avLst>
            </a:prstGeom>
            <a:solidFill>
              <a:srgbClr val="FFFFFF"/>
            </a:solidFill>
            <a:ln cap="flat" cmpd="sng" w="2857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 txBox="1"/>
            <p:nvPr/>
          </p:nvSpPr>
          <p:spPr>
            <a:xfrm>
              <a:off x="710650" y="1135725"/>
              <a:ext cx="2933400" cy="49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CA" sz="1000"/>
                <a:t>Particularités des élèves </a:t>
              </a:r>
              <a:endParaRPr sz="1000"/>
            </a:p>
          </p:txBody>
        </p:sp>
      </p:grpSp>
      <p:sp>
        <p:nvSpPr>
          <p:cNvPr id="16" name="Google Shape;16;p2"/>
          <p:cNvSpPr txBox="1"/>
          <p:nvPr/>
        </p:nvSpPr>
        <p:spPr>
          <a:xfrm>
            <a:off x="3162800" y="16550"/>
            <a:ext cx="2572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900"/>
              <a:t>Repères culturels</a:t>
            </a:r>
            <a:endParaRPr sz="900"/>
          </a:p>
        </p:txBody>
      </p:sp>
      <p:sp>
        <p:nvSpPr>
          <p:cNvPr id="17" name="Google Shape;17;p2"/>
          <p:cNvSpPr/>
          <p:nvPr/>
        </p:nvSpPr>
        <p:spPr>
          <a:xfrm>
            <a:off x="4457925" y="1154725"/>
            <a:ext cx="1594200" cy="2304000"/>
          </a:xfrm>
          <a:prstGeom prst="flowChartDelay">
            <a:avLst/>
          </a:prstGeom>
          <a:solidFill>
            <a:srgbClr val="FCE5CD"/>
          </a:solidFill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060000" dist="66675">
              <a:srgbClr val="595959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 txBox="1"/>
          <p:nvPr/>
        </p:nvSpPr>
        <p:spPr>
          <a:xfrm>
            <a:off x="4485289" y="1138888"/>
            <a:ext cx="1435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900"/>
              <a:t>Travail ou</a:t>
            </a:r>
            <a:br>
              <a:rPr b="1" lang="fr-CA" sz="900"/>
            </a:br>
            <a:r>
              <a:rPr b="1" lang="fr-CA" sz="900"/>
              <a:t>production attendue</a:t>
            </a:r>
            <a:endParaRPr b="1" sz="900"/>
          </a:p>
        </p:txBody>
      </p:sp>
      <p:sp>
        <p:nvSpPr>
          <p:cNvPr id="19" name="Google Shape;19;p2"/>
          <p:cNvSpPr/>
          <p:nvPr/>
        </p:nvSpPr>
        <p:spPr>
          <a:xfrm rot="10800000">
            <a:off x="2880600" y="1146800"/>
            <a:ext cx="1535100" cy="2304000"/>
          </a:xfrm>
          <a:prstGeom prst="flowChartDelay">
            <a:avLst/>
          </a:prstGeom>
          <a:solidFill>
            <a:srgbClr val="FCE5CD"/>
          </a:solidFill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6420000" dist="76200">
              <a:srgbClr val="595959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 txBox="1"/>
          <p:nvPr/>
        </p:nvSpPr>
        <p:spPr>
          <a:xfrm>
            <a:off x="3127000" y="1146800"/>
            <a:ext cx="1288800" cy="6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900"/>
              <a:t>Problématique</a:t>
            </a:r>
            <a:endParaRPr b="1" sz="9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900"/>
              <a:t>ou proposition de création</a:t>
            </a:r>
            <a:endParaRPr b="1" sz="900"/>
          </a:p>
        </p:txBody>
      </p:sp>
      <p:sp>
        <p:nvSpPr>
          <p:cNvPr id="21" name="Google Shape;21;p2"/>
          <p:cNvSpPr/>
          <p:nvPr/>
        </p:nvSpPr>
        <p:spPr>
          <a:xfrm flipH="1">
            <a:off x="3014025" y="4354275"/>
            <a:ext cx="6042900" cy="746100"/>
          </a:xfrm>
          <a:prstGeom prst="snip1Rect">
            <a:avLst>
              <a:gd fmla="val 16667" name="adj"/>
            </a:avLst>
          </a:prstGeom>
          <a:solidFill>
            <a:srgbClr val="FFFFFF"/>
          </a:solidFill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2" name="Google Shape;22;p2"/>
          <p:cNvSpPr txBox="1"/>
          <p:nvPr/>
        </p:nvSpPr>
        <p:spPr>
          <a:xfrm>
            <a:off x="5530742" y="4299032"/>
            <a:ext cx="3156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1000"/>
              <a:t> Compétences transversales</a:t>
            </a:r>
            <a:endParaRPr sz="1000"/>
          </a:p>
        </p:txBody>
      </p:sp>
      <p:sp>
        <p:nvSpPr>
          <p:cNvPr id="23" name="Google Shape;23;p2"/>
          <p:cNvSpPr txBox="1"/>
          <p:nvPr/>
        </p:nvSpPr>
        <p:spPr>
          <a:xfrm>
            <a:off x="3162675" y="4299025"/>
            <a:ext cx="2233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fr-CA" sz="1000">
                <a:solidFill>
                  <a:srgbClr val="000000"/>
                </a:solidFill>
              </a:rPr>
              <a:t>Domaines généraux de formation </a:t>
            </a:r>
            <a:endParaRPr/>
          </a:p>
        </p:txBody>
      </p:sp>
      <p:cxnSp>
        <p:nvCxnSpPr>
          <p:cNvPr id="24" name="Google Shape;24;p2"/>
          <p:cNvCxnSpPr/>
          <p:nvPr/>
        </p:nvCxnSpPr>
        <p:spPr>
          <a:xfrm>
            <a:off x="5304225" y="3755488"/>
            <a:ext cx="0" cy="13236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Google Shape;25;p2"/>
          <p:cNvSpPr txBox="1"/>
          <p:nvPr/>
        </p:nvSpPr>
        <p:spPr>
          <a:xfrm rot="-5400000">
            <a:off x="2807200" y="4391588"/>
            <a:ext cx="637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fr-CA" sz="1000">
                <a:solidFill>
                  <a:srgbClr val="000000"/>
                </a:solidFill>
              </a:rPr>
              <a:t>(DGF)</a:t>
            </a:r>
            <a:endParaRPr/>
          </a:p>
        </p:txBody>
      </p:sp>
      <p:grpSp>
        <p:nvGrpSpPr>
          <p:cNvPr id="26" name="Google Shape;26;p2"/>
          <p:cNvGrpSpPr/>
          <p:nvPr/>
        </p:nvGrpSpPr>
        <p:grpSpPr>
          <a:xfrm>
            <a:off x="402052" y="737986"/>
            <a:ext cx="2724959" cy="1651602"/>
            <a:chOff x="746350" y="1116250"/>
            <a:chExt cx="3050100" cy="1602875"/>
          </a:xfrm>
        </p:grpSpPr>
        <p:sp>
          <p:nvSpPr>
            <p:cNvPr id="27" name="Google Shape;27;p2"/>
            <p:cNvSpPr/>
            <p:nvPr/>
          </p:nvSpPr>
          <p:spPr>
            <a:xfrm>
              <a:off x="746350" y="1187625"/>
              <a:ext cx="3050100" cy="1531500"/>
            </a:xfrm>
            <a:prstGeom prst="snip1Rect">
              <a:avLst>
                <a:gd fmla="val 16667" name="adj"/>
              </a:avLst>
            </a:prstGeom>
            <a:solidFill>
              <a:srgbClr val="FFFFFF"/>
            </a:solidFill>
            <a:ln cap="flat" cmpd="sng" w="2857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 txBox="1"/>
            <p:nvPr/>
          </p:nvSpPr>
          <p:spPr>
            <a:xfrm>
              <a:off x="804700" y="1116250"/>
              <a:ext cx="2933400" cy="32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CA" sz="1000"/>
                <a:t>Savoirs </a:t>
              </a:r>
              <a:r>
                <a:rPr lang="fr-CA" sz="900"/>
                <a:t>essentiels et contenu de formation</a:t>
              </a:r>
              <a:endParaRPr sz="900"/>
            </a:p>
          </p:txBody>
        </p:sp>
      </p:grpSp>
      <p:sp>
        <p:nvSpPr>
          <p:cNvPr id="29" name="Google Shape;29;p2"/>
          <p:cNvSpPr/>
          <p:nvPr/>
        </p:nvSpPr>
        <p:spPr>
          <a:xfrm>
            <a:off x="415898" y="2441400"/>
            <a:ext cx="2710800" cy="1531500"/>
          </a:xfrm>
          <a:prstGeom prst="snip1Rect">
            <a:avLst>
              <a:gd fmla="val 16667" name="adj"/>
            </a:avLst>
          </a:prstGeom>
          <a:solidFill>
            <a:srgbClr val="FFFFFF"/>
          </a:solidFill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2"/>
          <p:cNvSpPr txBox="1"/>
          <p:nvPr/>
        </p:nvSpPr>
        <p:spPr>
          <a:xfrm>
            <a:off x="384176" y="2389500"/>
            <a:ext cx="2850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1000"/>
              <a:t>Ressources</a:t>
            </a:r>
            <a:r>
              <a:rPr b="1" lang="fr-CA" sz="900"/>
              <a:t> </a:t>
            </a:r>
            <a:r>
              <a:rPr lang="fr-CA" sz="900"/>
              <a:t>humaines et matérielles à prévoir</a:t>
            </a:r>
            <a:endParaRPr sz="900"/>
          </a:p>
        </p:txBody>
      </p:sp>
      <p:grpSp>
        <p:nvGrpSpPr>
          <p:cNvPr id="31" name="Google Shape;31;p2"/>
          <p:cNvGrpSpPr/>
          <p:nvPr/>
        </p:nvGrpSpPr>
        <p:grpSpPr>
          <a:xfrm>
            <a:off x="5770654" y="725454"/>
            <a:ext cx="3328589" cy="2266314"/>
            <a:chOff x="5876475" y="1151938"/>
            <a:chExt cx="3063025" cy="1531500"/>
          </a:xfrm>
        </p:grpSpPr>
        <p:sp>
          <p:nvSpPr>
            <p:cNvPr id="32" name="Google Shape;32;p2"/>
            <p:cNvSpPr/>
            <p:nvPr/>
          </p:nvSpPr>
          <p:spPr>
            <a:xfrm flipH="1">
              <a:off x="5876475" y="1151938"/>
              <a:ext cx="3011100" cy="1531500"/>
            </a:xfrm>
            <a:prstGeom prst="snip1Rect">
              <a:avLst>
                <a:gd fmla="val 16667" name="adj"/>
              </a:avLst>
            </a:prstGeom>
            <a:solidFill>
              <a:srgbClr val="FFFFFF"/>
            </a:solidFill>
            <a:ln cap="flat" cmpd="sng" w="2857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 txBox="1"/>
            <p:nvPr/>
          </p:nvSpPr>
          <p:spPr>
            <a:xfrm>
              <a:off x="6006100" y="1151950"/>
              <a:ext cx="2933400" cy="22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CA" sz="1000"/>
                <a:t>Critères d’évaluation</a:t>
              </a:r>
              <a:endParaRPr sz="1000"/>
            </a:p>
          </p:txBody>
        </p:sp>
      </p:grpSp>
      <p:sp>
        <p:nvSpPr>
          <p:cNvPr id="34" name="Google Shape;34;p2"/>
          <p:cNvSpPr/>
          <p:nvPr/>
        </p:nvSpPr>
        <p:spPr>
          <a:xfrm flipH="1">
            <a:off x="5786925" y="3069775"/>
            <a:ext cx="3270000" cy="1203600"/>
          </a:xfrm>
          <a:prstGeom prst="snip1Rect">
            <a:avLst>
              <a:gd fmla="val 16667" name="adj"/>
            </a:avLst>
          </a:prstGeom>
          <a:solidFill>
            <a:srgbClr val="FFFFFF"/>
          </a:solidFill>
          <a:ln cap="flat" cmpd="sng" w="2857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2"/>
          <p:cNvSpPr txBox="1"/>
          <p:nvPr/>
        </p:nvSpPr>
        <p:spPr>
          <a:xfrm>
            <a:off x="5786950" y="2991875"/>
            <a:ext cx="2899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1000"/>
              <a:t>Évaluations</a:t>
            </a:r>
            <a:endParaRPr b="1" sz="1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1000">
                <a:solidFill>
                  <a:srgbClr val="000000"/>
                </a:solidFill>
              </a:rPr>
              <a:t>  Moyens                       Outils </a:t>
            </a:r>
            <a:endParaRPr b="1" sz="1000"/>
          </a:p>
        </p:txBody>
      </p:sp>
      <p:grpSp>
        <p:nvGrpSpPr>
          <p:cNvPr id="36" name="Google Shape;36;p2"/>
          <p:cNvGrpSpPr/>
          <p:nvPr/>
        </p:nvGrpSpPr>
        <p:grpSpPr>
          <a:xfrm>
            <a:off x="2815625" y="3152445"/>
            <a:ext cx="3328500" cy="1146606"/>
            <a:chOff x="3125600" y="3296166"/>
            <a:chExt cx="3328500" cy="971700"/>
          </a:xfrm>
        </p:grpSpPr>
        <p:sp>
          <p:nvSpPr>
            <p:cNvPr id="37" name="Google Shape;37;p2"/>
            <p:cNvSpPr/>
            <p:nvPr/>
          </p:nvSpPr>
          <p:spPr>
            <a:xfrm>
              <a:off x="3168107" y="3296166"/>
              <a:ext cx="3121800" cy="971700"/>
            </a:xfrm>
            <a:prstGeom prst="roundRect">
              <a:avLst>
                <a:gd fmla="val 16667" name="adj"/>
              </a:avLst>
            </a:prstGeom>
            <a:solidFill>
              <a:srgbClr val="E1BFBF">
                <a:alpha val="94120"/>
              </a:srgbClr>
            </a:solidFill>
            <a:ln cap="flat" cmpd="sng" w="9525">
              <a:solidFill>
                <a:srgbClr val="595959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3780000" dist="57150">
                <a:srgbClr val="595959">
                  <a:alpha val="73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2"/>
            <p:cNvSpPr txBox="1"/>
            <p:nvPr/>
          </p:nvSpPr>
          <p:spPr>
            <a:xfrm>
              <a:off x="3125600" y="3296175"/>
              <a:ext cx="3328500" cy="30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CA" sz="900"/>
                <a:t>Intention pédagogique</a:t>
              </a:r>
              <a:r>
                <a:rPr lang="fr-CA" sz="1100"/>
                <a:t> : </a:t>
              </a:r>
              <a:r>
                <a:rPr lang="fr-CA" sz="700"/>
                <a:t>“ce que je veux que les élèves apprennent”</a:t>
              </a:r>
              <a:endParaRPr sz="700"/>
            </a:p>
          </p:txBody>
        </p:sp>
      </p:grpSp>
      <p:cxnSp>
        <p:nvCxnSpPr>
          <p:cNvPr id="39" name="Google Shape;39;p2"/>
          <p:cNvCxnSpPr/>
          <p:nvPr/>
        </p:nvCxnSpPr>
        <p:spPr>
          <a:xfrm>
            <a:off x="7465800" y="3267450"/>
            <a:ext cx="0" cy="993300"/>
          </a:xfrm>
          <a:prstGeom prst="straightConnector1">
            <a:avLst/>
          </a:prstGeom>
          <a:noFill/>
          <a:ln cap="flat" cmpd="sng" w="2857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Google Shape;40;p2"/>
          <p:cNvSpPr txBox="1"/>
          <p:nvPr/>
        </p:nvSpPr>
        <p:spPr>
          <a:xfrm>
            <a:off x="7626575" y="3040850"/>
            <a:ext cx="16251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500"/>
              <a:t>Tous les modes d’évaluations dans la SAE</a:t>
            </a:r>
            <a:endParaRPr sz="5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d SAE">
  <p:cSld name="TITLE_1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grpSp>
        <p:nvGrpSpPr>
          <p:cNvPr id="43" name="Google Shape;43;p3"/>
          <p:cNvGrpSpPr/>
          <p:nvPr/>
        </p:nvGrpSpPr>
        <p:grpSpPr>
          <a:xfrm>
            <a:off x="384200" y="2389500"/>
            <a:ext cx="3085800" cy="1583400"/>
            <a:chOff x="710650" y="1135725"/>
            <a:chExt cx="3085800" cy="1583400"/>
          </a:xfrm>
        </p:grpSpPr>
        <p:sp>
          <p:nvSpPr>
            <p:cNvPr id="44" name="Google Shape;44;p3"/>
            <p:cNvSpPr/>
            <p:nvPr/>
          </p:nvSpPr>
          <p:spPr>
            <a:xfrm>
              <a:off x="746350" y="1187625"/>
              <a:ext cx="3050100" cy="1531500"/>
            </a:xfrm>
            <a:prstGeom prst="snip1Rect">
              <a:avLst>
                <a:gd fmla="val 16667" name="adj"/>
              </a:avLst>
            </a:prstGeom>
            <a:solidFill>
              <a:schemeClr val="lt1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 txBox="1"/>
            <p:nvPr/>
          </p:nvSpPr>
          <p:spPr>
            <a:xfrm>
              <a:off x="710650" y="1135725"/>
              <a:ext cx="29334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CA" sz="1000"/>
                <a:t>ressources </a:t>
              </a:r>
              <a:r>
                <a:rPr lang="fr-CA" sz="1000"/>
                <a:t>humaines et </a:t>
              </a:r>
              <a:br>
                <a:rPr lang="fr-CA" sz="1000"/>
              </a:br>
              <a:r>
                <a:rPr lang="fr-CA" sz="1000"/>
                <a:t>matérielles à prévoir</a:t>
              </a:r>
              <a:endParaRPr sz="1000"/>
            </a:p>
          </p:txBody>
        </p:sp>
      </p:grpSp>
      <p:grpSp>
        <p:nvGrpSpPr>
          <p:cNvPr id="46" name="Google Shape;46;p3"/>
          <p:cNvGrpSpPr/>
          <p:nvPr/>
        </p:nvGrpSpPr>
        <p:grpSpPr>
          <a:xfrm>
            <a:off x="384279" y="4021478"/>
            <a:ext cx="2572323" cy="1078929"/>
            <a:chOff x="710650" y="1135725"/>
            <a:chExt cx="3085800" cy="1583400"/>
          </a:xfrm>
        </p:grpSpPr>
        <p:sp>
          <p:nvSpPr>
            <p:cNvPr id="47" name="Google Shape;47;p3"/>
            <p:cNvSpPr/>
            <p:nvPr/>
          </p:nvSpPr>
          <p:spPr>
            <a:xfrm>
              <a:off x="746350" y="1187625"/>
              <a:ext cx="3050100" cy="1531500"/>
            </a:xfrm>
            <a:prstGeom prst="snip1Rect">
              <a:avLst>
                <a:gd fmla="val 16667" name="adj"/>
              </a:avLst>
            </a:prstGeom>
            <a:solidFill>
              <a:schemeClr val="lt1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3"/>
            <p:cNvSpPr txBox="1"/>
            <p:nvPr/>
          </p:nvSpPr>
          <p:spPr>
            <a:xfrm>
              <a:off x="710650" y="1135725"/>
              <a:ext cx="2933400" cy="49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CA" sz="1000"/>
                <a:t>Particularités des élèves </a:t>
              </a:r>
              <a:endParaRPr sz="1000"/>
            </a:p>
          </p:txBody>
        </p:sp>
      </p:grpSp>
      <p:grpSp>
        <p:nvGrpSpPr>
          <p:cNvPr id="49" name="Google Shape;49;p3"/>
          <p:cNvGrpSpPr/>
          <p:nvPr/>
        </p:nvGrpSpPr>
        <p:grpSpPr>
          <a:xfrm>
            <a:off x="2981650" y="88001"/>
            <a:ext cx="3063025" cy="1152913"/>
            <a:chOff x="5876475" y="1151938"/>
            <a:chExt cx="3063025" cy="1531500"/>
          </a:xfrm>
        </p:grpSpPr>
        <p:sp>
          <p:nvSpPr>
            <p:cNvPr id="50" name="Google Shape;50;p3"/>
            <p:cNvSpPr/>
            <p:nvPr/>
          </p:nvSpPr>
          <p:spPr>
            <a:xfrm flipH="1">
              <a:off x="5876475" y="1151938"/>
              <a:ext cx="3011100" cy="1531500"/>
            </a:xfrm>
            <a:prstGeom prst="snip1Rect">
              <a:avLst>
                <a:gd fmla="val 16667" name="adj"/>
              </a:avLst>
            </a:prstGeom>
            <a:solidFill>
              <a:schemeClr val="lt1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3"/>
            <p:cNvSpPr txBox="1"/>
            <p:nvPr/>
          </p:nvSpPr>
          <p:spPr>
            <a:xfrm>
              <a:off x="6006100" y="1151950"/>
              <a:ext cx="2933400" cy="449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CA" sz="1000"/>
                <a:t>Repères culturels</a:t>
              </a:r>
              <a:endParaRPr sz="1000"/>
            </a:p>
          </p:txBody>
        </p:sp>
      </p:grpSp>
      <p:grpSp>
        <p:nvGrpSpPr>
          <p:cNvPr id="52" name="Google Shape;52;p3"/>
          <p:cNvGrpSpPr/>
          <p:nvPr/>
        </p:nvGrpSpPr>
        <p:grpSpPr>
          <a:xfrm>
            <a:off x="5584667" y="713150"/>
            <a:ext cx="3085691" cy="1531500"/>
            <a:chOff x="5876475" y="1151938"/>
            <a:chExt cx="3063025" cy="1531500"/>
          </a:xfrm>
        </p:grpSpPr>
        <p:sp>
          <p:nvSpPr>
            <p:cNvPr id="53" name="Google Shape;53;p3"/>
            <p:cNvSpPr/>
            <p:nvPr/>
          </p:nvSpPr>
          <p:spPr>
            <a:xfrm flipH="1">
              <a:off x="5876475" y="1151938"/>
              <a:ext cx="3011100" cy="1531500"/>
            </a:xfrm>
            <a:prstGeom prst="snip1Rect">
              <a:avLst>
                <a:gd fmla="val 16667" name="adj"/>
              </a:avLst>
            </a:prstGeom>
            <a:solidFill>
              <a:schemeClr val="lt1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3"/>
            <p:cNvSpPr txBox="1"/>
            <p:nvPr/>
          </p:nvSpPr>
          <p:spPr>
            <a:xfrm>
              <a:off x="6006100" y="1151950"/>
              <a:ext cx="29334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CA" sz="1000"/>
                <a:t>Critères d’évaluation</a:t>
              </a:r>
              <a:endParaRPr sz="1000"/>
            </a:p>
          </p:txBody>
        </p:sp>
      </p:grpSp>
      <p:grpSp>
        <p:nvGrpSpPr>
          <p:cNvPr id="55" name="Google Shape;55;p3"/>
          <p:cNvGrpSpPr/>
          <p:nvPr/>
        </p:nvGrpSpPr>
        <p:grpSpPr>
          <a:xfrm>
            <a:off x="5623725" y="2306043"/>
            <a:ext cx="3063025" cy="1366557"/>
            <a:chOff x="5876475" y="1151938"/>
            <a:chExt cx="3063025" cy="1531500"/>
          </a:xfrm>
        </p:grpSpPr>
        <p:sp>
          <p:nvSpPr>
            <p:cNvPr id="56" name="Google Shape;56;p3"/>
            <p:cNvSpPr/>
            <p:nvPr/>
          </p:nvSpPr>
          <p:spPr>
            <a:xfrm flipH="1">
              <a:off x="5876475" y="1151938"/>
              <a:ext cx="3011100" cy="1531500"/>
            </a:xfrm>
            <a:prstGeom prst="snip1Rect">
              <a:avLst>
                <a:gd fmla="val 16667" name="adj"/>
              </a:avLst>
            </a:prstGeom>
            <a:solidFill>
              <a:schemeClr val="lt1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3"/>
            <p:cNvSpPr txBox="1"/>
            <p:nvPr/>
          </p:nvSpPr>
          <p:spPr>
            <a:xfrm>
              <a:off x="6006100" y="1151950"/>
              <a:ext cx="2933400" cy="55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CA" sz="1000"/>
                <a:t>              Évaluations</a:t>
              </a:r>
              <a:endParaRPr b="1" sz="1000"/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CA" sz="1000">
                  <a:solidFill>
                    <a:schemeClr val="dk1"/>
                  </a:solidFill>
                </a:rPr>
                <a:t>         Moyens                           Outils </a:t>
              </a:r>
              <a:endParaRPr b="1" sz="1000"/>
            </a:p>
          </p:txBody>
        </p:sp>
      </p:grpSp>
      <p:grpSp>
        <p:nvGrpSpPr>
          <p:cNvPr id="58" name="Google Shape;58;p3"/>
          <p:cNvGrpSpPr/>
          <p:nvPr/>
        </p:nvGrpSpPr>
        <p:grpSpPr>
          <a:xfrm>
            <a:off x="4457930" y="1138888"/>
            <a:ext cx="1753481" cy="2319825"/>
            <a:chOff x="4813500" y="1274700"/>
            <a:chExt cx="2076600" cy="2319825"/>
          </a:xfrm>
        </p:grpSpPr>
        <p:sp>
          <p:nvSpPr>
            <p:cNvPr id="59" name="Google Shape;59;p3"/>
            <p:cNvSpPr/>
            <p:nvPr/>
          </p:nvSpPr>
          <p:spPr>
            <a:xfrm>
              <a:off x="4813500" y="1290525"/>
              <a:ext cx="2076600" cy="2304000"/>
            </a:xfrm>
            <a:prstGeom prst="flowChartDelay">
              <a:avLst/>
            </a:prstGeom>
            <a:solidFill>
              <a:schemeClr val="accent4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3060000" dist="66675">
                <a:schemeClr val="dk2">
                  <a:alpha val="50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3"/>
            <p:cNvSpPr txBox="1"/>
            <p:nvPr/>
          </p:nvSpPr>
          <p:spPr>
            <a:xfrm>
              <a:off x="4845900" y="1274700"/>
              <a:ext cx="17004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CA" sz="1100"/>
                <a:t>Travail ou</a:t>
              </a:r>
              <a:br>
                <a:rPr lang="fr-CA" sz="1100"/>
              </a:br>
              <a:r>
                <a:rPr lang="fr-CA" sz="1100"/>
                <a:t>production attendue</a:t>
              </a:r>
              <a:endParaRPr sz="1100"/>
            </a:p>
          </p:txBody>
        </p:sp>
      </p:grpSp>
      <p:grpSp>
        <p:nvGrpSpPr>
          <p:cNvPr id="61" name="Google Shape;61;p3"/>
          <p:cNvGrpSpPr/>
          <p:nvPr/>
        </p:nvGrpSpPr>
        <p:grpSpPr>
          <a:xfrm>
            <a:off x="402050" y="737950"/>
            <a:ext cx="3050100" cy="1602875"/>
            <a:chOff x="746350" y="1116250"/>
            <a:chExt cx="3050100" cy="1602875"/>
          </a:xfrm>
        </p:grpSpPr>
        <p:sp>
          <p:nvSpPr>
            <p:cNvPr id="62" name="Google Shape;62;p3"/>
            <p:cNvSpPr/>
            <p:nvPr/>
          </p:nvSpPr>
          <p:spPr>
            <a:xfrm>
              <a:off x="746350" y="1187625"/>
              <a:ext cx="3050100" cy="1531500"/>
            </a:xfrm>
            <a:prstGeom prst="snip1Rect">
              <a:avLst>
                <a:gd fmla="val 16667" name="adj"/>
              </a:avLst>
            </a:prstGeom>
            <a:solidFill>
              <a:schemeClr val="lt1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3"/>
            <p:cNvSpPr txBox="1"/>
            <p:nvPr/>
          </p:nvSpPr>
          <p:spPr>
            <a:xfrm>
              <a:off x="804700" y="1116250"/>
              <a:ext cx="29334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CA" sz="1000"/>
                <a:t>Savoirs </a:t>
              </a:r>
              <a:r>
                <a:rPr lang="fr-CA" sz="1000"/>
                <a:t>essentiels et contenu de formation</a:t>
              </a:r>
              <a:endParaRPr sz="1000"/>
            </a:p>
          </p:txBody>
        </p:sp>
      </p:grpSp>
      <p:sp>
        <p:nvSpPr>
          <p:cNvPr id="64" name="Google Shape;64;p3"/>
          <p:cNvSpPr/>
          <p:nvPr/>
        </p:nvSpPr>
        <p:spPr>
          <a:xfrm rot="10800000">
            <a:off x="2640600" y="1146800"/>
            <a:ext cx="1775100" cy="2304000"/>
          </a:xfrm>
          <a:prstGeom prst="flowChartDelay">
            <a:avLst/>
          </a:prstGeom>
          <a:solidFill>
            <a:schemeClr val="accent4"/>
          </a:solidFill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6420000" dist="76200">
              <a:schemeClr val="dk2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3"/>
          <p:cNvSpPr txBox="1"/>
          <p:nvPr/>
        </p:nvSpPr>
        <p:spPr>
          <a:xfrm>
            <a:off x="2956450" y="1146800"/>
            <a:ext cx="14592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100"/>
              <a:t>Problématique ou proposition de création</a:t>
            </a:r>
            <a:endParaRPr sz="1100"/>
          </a:p>
        </p:txBody>
      </p:sp>
      <p:grpSp>
        <p:nvGrpSpPr>
          <p:cNvPr id="66" name="Google Shape;66;p3"/>
          <p:cNvGrpSpPr/>
          <p:nvPr/>
        </p:nvGrpSpPr>
        <p:grpSpPr>
          <a:xfrm>
            <a:off x="3013846" y="3733962"/>
            <a:ext cx="5634487" cy="1366557"/>
            <a:chOff x="5876475" y="1151938"/>
            <a:chExt cx="3011162" cy="1531500"/>
          </a:xfrm>
        </p:grpSpPr>
        <p:sp>
          <p:nvSpPr>
            <p:cNvPr id="67" name="Google Shape;67;p3"/>
            <p:cNvSpPr/>
            <p:nvPr/>
          </p:nvSpPr>
          <p:spPr>
            <a:xfrm flipH="1">
              <a:off x="5876475" y="1151938"/>
              <a:ext cx="3011100" cy="1531500"/>
            </a:xfrm>
            <a:prstGeom prst="snip1Rect">
              <a:avLst>
                <a:gd fmla="val 16667" name="adj"/>
              </a:avLst>
            </a:prstGeom>
            <a:solidFill>
              <a:schemeClr val="lt1"/>
            </a:solidFill>
            <a:ln cap="flat" cmpd="sng" w="2857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3"/>
            <p:cNvSpPr txBox="1"/>
            <p:nvPr/>
          </p:nvSpPr>
          <p:spPr>
            <a:xfrm>
              <a:off x="7201037" y="1158825"/>
              <a:ext cx="1686600" cy="379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-CA" sz="1000"/>
                <a:t> Compétences transversales</a:t>
              </a:r>
              <a:endParaRPr sz="1000"/>
            </a:p>
          </p:txBody>
        </p:sp>
      </p:grpSp>
      <p:sp>
        <p:nvSpPr>
          <p:cNvPr id="69" name="Google Shape;69;p3"/>
          <p:cNvSpPr txBox="1"/>
          <p:nvPr/>
        </p:nvSpPr>
        <p:spPr>
          <a:xfrm>
            <a:off x="3013850" y="3972900"/>
            <a:ext cx="2233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-CA" sz="1000">
                <a:solidFill>
                  <a:schemeClr val="dk1"/>
                </a:solidFill>
              </a:rPr>
              <a:t>Domaines généraux de formation </a:t>
            </a:r>
            <a:endParaRPr/>
          </a:p>
        </p:txBody>
      </p:sp>
      <p:cxnSp>
        <p:nvCxnSpPr>
          <p:cNvPr id="70" name="Google Shape;70;p3"/>
          <p:cNvCxnSpPr/>
          <p:nvPr/>
        </p:nvCxnSpPr>
        <p:spPr>
          <a:xfrm>
            <a:off x="5304225" y="3755488"/>
            <a:ext cx="0" cy="13236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1" name="Google Shape;71;p3"/>
          <p:cNvSpPr txBox="1"/>
          <p:nvPr/>
        </p:nvSpPr>
        <p:spPr>
          <a:xfrm rot="-5400000">
            <a:off x="2807200" y="4391588"/>
            <a:ext cx="637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-CA" sz="1000">
                <a:solidFill>
                  <a:schemeClr val="dk1"/>
                </a:solidFill>
              </a:rPr>
              <a:t>(DGF)</a:t>
            </a:r>
            <a:endParaRPr/>
          </a:p>
        </p:txBody>
      </p:sp>
      <p:grpSp>
        <p:nvGrpSpPr>
          <p:cNvPr id="72" name="Google Shape;72;p3"/>
          <p:cNvGrpSpPr/>
          <p:nvPr/>
        </p:nvGrpSpPr>
        <p:grpSpPr>
          <a:xfrm>
            <a:off x="2815625" y="3152410"/>
            <a:ext cx="3328500" cy="869088"/>
            <a:chOff x="3125600" y="3296166"/>
            <a:chExt cx="3328500" cy="971700"/>
          </a:xfrm>
        </p:grpSpPr>
        <p:sp>
          <p:nvSpPr>
            <p:cNvPr id="73" name="Google Shape;73;p3"/>
            <p:cNvSpPr/>
            <p:nvPr/>
          </p:nvSpPr>
          <p:spPr>
            <a:xfrm>
              <a:off x="3168107" y="3296166"/>
              <a:ext cx="3121800" cy="971700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3780000" dist="57150">
                <a:schemeClr val="dk2">
                  <a:alpha val="73000"/>
                </a:scheme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3"/>
            <p:cNvSpPr txBox="1"/>
            <p:nvPr/>
          </p:nvSpPr>
          <p:spPr>
            <a:xfrm>
              <a:off x="3125600" y="3296175"/>
              <a:ext cx="3328500" cy="39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CA" sz="1100"/>
                <a:t>Intention pédagogique : </a:t>
              </a:r>
              <a:r>
                <a:rPr lang="fr-CA" sz="700"/>
                <a:t>“ce que je veux les élèves apprennent”</a:t>
              </a:r>
              <a:endParaRPr sz="700"/>
            </a:p>
          </p:txBody>
        </p:sp>
      </p:grpSp>
      <p:cxnSp>
        <p:nvCxnSpPr>
          <p:cNvPr id="75" name="Google Shape;75;p3"/>
          <p:cNvCxnSpPr/>
          <p:nvPr/>
        </p:nvCxnSpPr>
        <p:spPr>
          <a:xfrm>
            <a:off x="7389600" y="2657850"/>
            <a:ext cx="0" cy="9933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3"/>
          <p:cNvSpPr txBox="1"/>
          <p:nvPr/>
        </p:nvSpPr>
        <p:spPr>
          <a:xfrm>
            <a:off x="7076100" y="2340825"/>
            <a:ext cx="1625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/>
              <a:t>Tous les modes d’évaluations dans la SAE</a:t>
            </a:r>
            <a:endParaRPr sz="6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 txBox="1"/>
          <p:nvPr>
            <p:ph idx="11" type="ftr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"/>
          <p:cNvSpPr txBox="1"/>
          <p:nvPr>
            <p:ph idx="12" type="sldNum"/>
          </p:nvPr>
        </p:nvSpPr>
        <p:spPr>
          <a:xfrm>
            <a:off x="6583680" y="4783455"/>
            <a:ext cx="2103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rt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education.gouv.qc.ca/fileadmin/site_web/documents/dpse/formation_jeunes/IntegrationDimensionCulturelleEcole_DocRefPersEns.pdf" TargetMode="External"/><Relationship Id="rId4" Type="http://schemas.openxmlformats.org/officeDocument/2006/relationships/hyperlink" Target="https://docs.google.com/spreadsheets/d/19r6zxDo-OCsBuNWS78kIDr2M6WY-J6VD/edit?usp=sharing&amp;ouid=103701668593108454309&amp;rtpof=true&amp;sd=true" TargetMode="External"/><Relationship Id="rId11" Type="http://schemas.openxmlformats.org/officeDocument/2006/relationships/hyperlink" Target="https://drive.google.com/drive/folders/182KcGJJ4obXTQnmb9KI_vNdQo-DJHcn-?usp=sharing" TargetMode="External"/><Relationship Id="rId10" Type="http://schemas.openxmlformats.org/officeDocument/2006/relationships/hyperlink" Target="http://www.education.gouv.qc.ca/fileadmin/site_web/documents/education/jeunes/pfeq/PFEQ_domaines-generaux-formation-deuxieme-cycle-secondaire.pdf" TargetMode="External"/><Relationship Id="rId9" Type="http://schemas.openxmlformats.org/officeDocument/2006/relationships/hyperlink" Target="http://www.education.gouv.qc.ca/fileadmin/site_web/documents/education/jeunes/pfeq/PFEQ_domaines-generaux-formation-premier-cycle-secondaire.pdf" TargetMode="External"/><Relationship Id="rId5" Type="http://schemas.openxmlformats.org/officeDocument/2006/relationships/hyperlink" Target="https://docs.google.com/spreadsheets/d/19r6zxDo-OCsBuNWS78kIDr2M6WY-J6VD/edit?usp=sharing&amp;ouid=103701668593108454309&amp;rtpof=true&amp;sd=true" TargetMode="External"/><Relationship Id="rId6" Type="http://schemas.openxmlformats.org/officeDocument/2006/relationships/hyperlink" Target="https://drive.google.com/drive/folders/1eIPMpRHsgPlC9ZdeqLwVrnOKNOp-H8Wt?usp=sharing" TargetMode="External"/><Relationship Id="rId7" Type="http://schemas.openxmlformats.org/officeDocument/2006/relationships/hyperlink" Target="http://www.education.gouv.qc.ca/fileadmin/site_web/documents/education/jeunes/pfeq/PFEQ_competences-transversales-premier-cycle-secondaire.pdf" TargetMode="External"/><Relationship Id="rId8" Type="http://schemas.openxmlformats.org/officeDocument/2006/relationships/hyperlink" Target="http://www.education.gouv.qc.ca/fileadmin/site_web/documents/education/jeunes/pfeq/PFEQ_competences-transversales-deuxieme-cycle-secondaire.pd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"/>
          <p:cNvSpPr txBox="1"/>
          <p:nvPr/>
        </p:nvSpPr>
        <p:spPr>
          <a:xfrm>
            <a:off x="207425" y="332225"/>
            <a:ext cx="4539900" cy="50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Terminologie :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-CA" sz="9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Exercice (scolaire)</a:t>
            </a:r>
            <a:r>
              <a:rPr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Activité d'application répétée et graduelle d'un appren­tissage antérieur dans un but de maîtrise, de perfectionnement, de consolida­tion, d'entretien, de rappel ou de contrôle (Legendre, 2005: 654). </a:t>
            </a:r>
            <a:r>
              <a:rPr b="1"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exercices sont une mise en application qui suit l'enseignement explicite d'une notion ou d'une stratégie faisant partie d'une séquence didactique</a:t>
            </a:r>
            <a:r>
              <a:rPr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b="1"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Dans une approche de l'évaluation pour l'apprentissage, les exercices sont utilisés pour aider les élèves à s'entraîner en vue de réaliser une tâche plus complexe qui exige des réponses construites et souvent différentes d'un élève à l'autre.</a:t>
            </a:r>
            <a:endParaRPr b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-CA" sz="9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Séquence didactique: </a:t>
            </a:r>
            <a:r>
              <a:rPr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Ensemble d'activités ou de séances, subdivision d'un cours visant l'acquisition de connaissances et le développement d'habiletés liées à un programme d'enseignement donné. </a:t>
            </a:r>
            <a:r>
              <a:rPr b="1"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Elle constitue souvent la phase de préparation d'une SAE</a:t>
            </a:r>
            <a:r>
              <a:rPr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-CA" sz="9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Activité: </a:t>
            </a:r>
            <a:r>
              <a:rPr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Unité d'apprentissage proposée par l'enseignant et réalisée par les élèves en fonction de différents buts: exploration, découverte, enrichissement, consolidation, coopération, etc. </a:t>
            </a:r>
            <a:r>
              <a:rPr b="1"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activités représentent les différentes phases d'une SAE: préparation, réalisation et intégration.</a:t>
            </a:r>
            <a:endParaRPr b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-CA" sz="9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Situation d'apprentissage</a:t>
            </a:r>
            <a:r>
              <a:rPr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(SA; aussi appelée «situation d'appren­tissage-enseignement»): </a:t>
            </a:r>
            <a:r>
              <a:rPr b="1"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Ensemble d'activités interreliées en fonction d'une intention pédagogique et visant le développement d'une ou de plusieurs com­pétences.</a:t>
            </a:r>
            <a:r>
              <a:rPr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Situation complexe sans intégration de l'instrumentation pour l'éva­luation. Il y a habituellement deux phases dans une SA: la mise en situation ( composante de la préparation) et la réalisation.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fr-CA" sz="90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Situation d'apprentissage et d'évaluation</a:t>
            </a:r>
            <a:r>
              <a:rPr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(SAE): Ensemble d'activités reliées à une intention éducative permettant le développement d'une ou de plusieurs compétences. </a:t>
            </a:r>
            <a:r>
              <a:rPr b="1"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Situation complexe (proposant un défi cognitif) inté­grant l'instrumentation pour l'évaluation. Elle favorise la régulation des appren­tissages et peut proposer des pistes de différenciation pédagogique</a:t>
            </a:r>
            <a:r>
              <a:rPr lang="fr-CA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86" name="Google Shape;86;p5"/>
          <p:cNvSpPr txBox="1"/>
          <p:nvPr/>
        </p:nvSpPr>
        <p:spPr>
          <a:xfrm>
            <a:off x="238125" y="77600"/>
            <a:ext cx="8753400" cy="215400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solidFill>
                  <a:schemeClr val="lt1"/>
                </a:solidFill>
                <a:highlight>
                  <a:schemeClr val="dk1"/>
                </a:highlight>
              </a:rPr>
              <a:t>Avant de commencer…</a:t>
            </a:r>
            <a:endParaRPr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pic>
        <p:nvPicPr>
          <p:cNvPr descr="Avant &#10;Pendant &#10;Après &#10;des apprentissages &#10;La préparation &#10;La planification &#10;L'action en classe &#10;La réalisation &#10;de l'évaluation &#10;L'intégration &#10;Activité Activité Activité Activité Activité Activité Activité Activité Activité &#10;2 &#10;3 &#10;4 &#10;5 &#10;6 &#10;7 &#10;8 &#10;9 &#10;Le retour réflexif sur l'enseignement &#10;Tableau 4.3: Les trois temps de la situation d'apprentissage et d'évaluation " id="87" name="Google Shape;87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4200" y="3247771"/>
            <a:ext cx="4369799" cy="176472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4200" y="757761"/>
            <a:ext cx="4250252" cy="23825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ous la &#10;Micheline-loanne Durand et Roch &#10;L'EVALUATION &#10;DES APPRENTISSAGES &#10;De lu de 'u ù lu communication rè-sul!uts &#10;nFVLJF ALICMENTEE &#10;marcel&quot;er " id="89" name="Google Shape;89;p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33375" y="77425"/>
            <a:ext cx="1040975" cy="1359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"/>
          <p:cNvSpPr txBox="1"/>
          <p:nvPr/>
        </p:nvSpPr>
        <p:spPr>
          <a:xfrm>
            <a:off x="152600" y="50525"/>
            <a:ext cx="3115500" cy="6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/>
              <a:t>Titre de la SAÉ : </a:t>
            </a:r>
            <a:r>
              <a:rPr lang="fr-CA" sz="1200">
                <a:solidFill>
                  <a:schemeClr val="dk1"/>
                </a:solidFill>
              </a:rPr>
              <a:t>_______________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000"/>
              <a:t>Niveau  :</a:t>
            </a:r>
            <a:r>
              <a:rPr lang="fr-CA" sz="1100"/>
              <a:t> </a:t>
            </a:r>
            <a:r>
              <a:rPr lang="fr-CA" sz="1100">
                <a:solidFill>
                  <a:schemeClr val="dk1"/>
                </a:solidFill>
              </a:rPr>
              <a:t>________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000">
                <a:solidFill>
                  <a:srgbClr val="000000"/>
                </a:solidFill>
              </a:rPr>
              <a:t>Étape : </a:t>
            </a:r>
            <a:r>
              <a:rPr lang="fr-CA" sz="1000"/>
              <a:t>__</a:t>
            </a:r>
            <a:r>
              <a:rPr lang="fr-CA" sz="1000"/>
              <a:t> </a:t>
            </a:r>
            <a:r>
              <a:rPr lang="fr-CA" sz="1000">
                <a:solidFill>
                  <a:srgbClr val="AFAFAF"/>
                </a:solidFill>
              </a:rPr>
              <a:t> </a:t>
            </a:r>
            <a:r>
              <a:rPr lang="fr-CA" sz="1000">
                <a:solidFill>
                  <a:srgbClr val="000000"/>
                </a:solidFill>
              </a:rPr>
              <a:t>Nombre de périodes : </a:t>
            </a:r>
            <a:r>
              <a:rPr lang="fr-CA" sz="1000">
                <a:solidFill>
                  <a:schemeClr val="dk1"/>
                </a:solidFill>
              </a:rPr>
              <a:t>_________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95" name="Google Shape;95;p6"/>
          <p:cNvSpPr txBox="1"/>
          <p:nvPr/>
        </p:nvSpPr>
        <p:spPr>
          <a:xfrm>
            <a:off x="4324813" y="50525"/>
            <a:ext cx="1061400" cy="28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700" u="sng">
                <a:solidFill>
                  <a:srgbClr val="0097A7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MEQ</a:t>
            </a:r>
            <a:r>
              <a:rPr lang="fr-CA" sz="700"/>
              <a:t> (p.9-18, 35)</a:t>
            </a:r>
            <a:endParaRPr sz="700"/>
          </a:p>
        </p:txBody>
      </p:sp>
      <p:sp>
        <p:nvSpPr>
          <p:cNvPr id="96" name="Google Shape;96;p6"/>
          <p:cNvSpPr txBox="1"/>
          <p:nvPr/>
        </p:nvSpPr>
        <p:spPr>
          <a:xfrm>
            <a:off x="3235275" y="342125"/>
            <a:ext cx="1061400" cy="5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600">
                <a:solidFill>
                  <a:schemeClr val="dk1"/>
                </a:solidFill>
              </a:rPr>
              <a:t>Culture immédiate</a:t>
            </a:r>
            <a:r>
              <a:rPr lang="fr-CA" sz="600">
                <a:solidFill>
                  <a:schemeClr val="dk1"/>
                </a:solidFill>
              </a:rPr>
              <a:t> : univers familier de l’élève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E69138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0000"/>
              </a:solidFill>
            </a:endParaRPr>
          </a:p>
        </p:txBody>
      </p:sp>
      <p:sp>
        <p:nvSpPr>
          <p:cNvPr id="97" name="Google Shape;97;p6"/>
          <p:cNvSpPr txBox="1"/>
          <p:nvPr/>
        </p:nvSpPr>
        <p:spPr>
          <a:xfrm>
            <a:off x="4402575" y="310550"/>
            <a:ext cx="12846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600">
                <a:solidFill>
                  <a:schemeClr val="dk1"/>
                </a:solidFill>
              </a:rPr>
              <a:t>Culture générale</a:t>
            </a:r>
            <a:r>
              <a:rPr lang="fr-CA" sz="600">
                <a:solidFill>
                  <a:schemeClr val="dk1"/>
                </a:solidFill>
              </a:rPr>
              <a:t> : héritage culturel d’ici et d’ailleurs, manifestations de la culture à travers le monde</a:t>
            </a:r>
            <a:endParaRPr sz="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</p:txBody>
      </p:sp>
      <p:sp>
        <p:nvSpPr>
          <p:cNvPr id="98" name="Google Shape;98;p6"/>
          <p:cNvSpPr txBox="1"/>
          <p:nvPr/>
        </p:nvSpPr>
        <p:spPr>
          <a:xfrm>
            <a:off x="6442925" y="50525"/>
            <a:ext cx="2204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000"/>
              <a:t>Compétence(s) disciplinaire(s) :</a:t>
            </a:r>
            <a:r>
              <a:rPr lang="fr-CA" sz="1100"/>
              <a:t> 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100">
                <a:solidFill>
                  <a:schemeClr val="dk1"/>
                </a:solidFill>
              </a:rPr>
              <a:t>❏</a:t>
            </a:r>
            <a:r>
              <a:rPr lang="fr-CA" sz="1100"/>
              <a:t> C1    </a:t>
            </a:r>
            <a:r>
              <a:rPr lang="fr-CA" sz="1100">
                <a:solidFill>
                  <a:srgbClr val="000000"/>
                </a:solidFill>
              </a:rPr>
              <a:t>❏ </a:t>
            </a:r>
            <a:r>
              <a:rPr lang="fr-CA" sz="1100"/>
              <a:t>C2    </a:t>
            </a:r>
            <a:r>
              <a:rPr lang="fr-CA" sz="1100">
                <a:solidFill>
                  <a:srgbClr val="000000"/>
                </a:solidFill>
              </a:rPr>
              <a:t>❏ </a:t>
            </a:r>
            <a:r>
              <a:rPr lang="fr-CA" sz="1100"/>
              <a:t>C3</a:t>
            </a:r>
            <a:endParaRPr sz="1100"/>
          </a:p>
        </p:txBody>
      </p:sp>
      <p:sp>
        <p:nvSpPr>
          <p:cNvPr id="99" name="Google Shape;99;p6"/>
          <p:cNvSpPr/>
          <p:nvPr/>
        </p:nvSpPr>
        <p:spPr>
          <a:xfrm rot="5400000">
            <a:off x="6894925" y="-4275"/>
            <a:ext cx="121500" cy="885900"/>
          </a:xfrm>
          <a:prstGeom prst="rightBracket">
            <a:avLst>
              <a:gd fmla="val 8333" name="adj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6"/>
          <p:cNvSpPr/>
          <p:nvPr/>
        </p:nvSpPr>
        <p:spPr>
          <a:xfrm rot="5400000">
            <a:off x="7649950" y="233925"/>
            <a:ext cx="121500" cy="409500"/>
          </a:xfrm>
          <a:prstGeom prst="rightBracket">
            <a:avLst>
              <a:gd fmla="val 8333" name="adj"/>
            </a:avLst>
          </a:prstGeom>
          <a:noFill/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6"/>
          <p:cNvSpPr txBox="1"/>
          <p:nvPr/>
        </p:nvSpPr>
        <p:spPr>
          <a:xfrm>
            <a:off x="6603175" y="499425"/>
            <a:ext cx="705000" cy="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/>
              <a:t>Objectif 1 = 70 % (35 % + 35 %)</a:t>
            </a:r>
            <a:endParaRPr sz="600"/>
          </a:p>
        </p:txBody>
      </p:sp>
      <p:sp>
        <p:nvSpPr>
          <p:cNvPr id="102" name="Google Shape;102;p6"/>
          <p:cNvSpPr txBox="1"/>
          <p:nvPr/>
        </p:nvSpPr>
        <p:spPr>
          <a:xfrm>
            <a:off x="7358200" y="539475"/>
            <a:ext cx="705000" cy="1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/>
              <a:t>Objectif 2 = 30 %</a:t>
            </a:r>
            <a:endParaRPr sz="600"/>
          </a:p>
        </p:txBody>
      </p:sp>
      <p:sp>
        <p:nvSpPr>
          <p:cNvPr id="103" name="Google Shape;103;p6"/>
          <p:cNvSpPr txBox="1"/>
          <p:nvPr/>
        </p:nvSpPr>
        <p:spPr>
          <a:xfrm>
            <a:off x="6848125" y="4502725"/>
            <a:ext cx="1989900" cy="5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>
                <a:solidFill>
                  <a:schemeClr val="dk1"/>
                </a:solidFill>
              </a:rPr>
              <a:t>❏</a:t>
            </a:r>
            <a:r>
              <a:rPr lang="fr-CA" sz="600">
                <a:solidFill>
                  <a:srgbClr val="000000"/>
                </a:solidFill>
              </a:rPr>
              <a:t> Se donner des méthodes de travail efficaces</a:t>
            </a:r>
            <a:endParaRPr sz="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CA" sz="600">
                <a:solidFill>
                  <a:srgbClr val="000000"/>
                </a:solidFill>
              </a:rPr>
              <a:t>❏ Exploiter les TIC </a:t>
            </a:r>
            <a:endParaRPr sz="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CA" sz="600">
                <a:solidFill>
                  <a:srgbClr val="000000"/>
                </a:solidFill>
              </a:rPr>
              <a:t>❏ Actualiser son potentiel</a:t>
            </a:r>
            <a:endParaRPr sz="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CA" sz="600">
                <a:solidFill>
                  <a:srgbClr val="000000"/>
                </a:solidFill>
              </a:rPr>
              <a:t>❏ Coopérer</a:t>
            </a:r>
            <a:endParaRPr sz="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CA" sz="600">
                <a:solidFill>
                  <a:srgbClr val="000000"/>
                </a:solidFill>
              </a:rPr>
              <a:t>❏ Communiquer de façon appropriée</a:t>
            </a:r>
            <a:endParaRPr sz="600">
              <a:solidFill>
                <a:srgbClr val="000000"/>
              </a:solidFill>
            </a:endParaRPr>
          </a:p>
        </p:txBody>
      </p:sp>
      <p:sp>
        <p:nvSpPr>
          <p:cNvPr id="104" name="Google Shape;104;p6"/>
          <p:cNvSpPr txBox="1"/>
          <p:nvPr/>
        </p:nvSpPr>
        <p:spPr>
          <a:xfrm>
            <a:off x="5357425" y="4595125"/>
            <a:ext cx="1714500" cy="4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>
                <a:solidFill>
                  <a:srgbClr val="000000"/>
                </a:solidFill>
              </a:rPr>
              <a:t>❏ Exploiter l’information </a:t>
            </a:r>
            <a:endParaRPr sz="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>
                <a:solidFill>
                  <a:srgbClr val="000000"/>
                </a:solidFill>
              </a:rPr>
              <a:t>❏  Résoudre des problèmes</a:t>
            </a:r>
            <a:endParaRPr sz="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>
                <a:solidFill>
                  <a:srgbClr val="000000"/>
                </a:solidFill>
              </a:rPr>
              <a:t>❏ Exercer son jugement critique</a:t>
            </a:r>
            <a:endParaRPr sz="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>
                <a:solidFill>
                  <a:schemeClr val="dk1"/>
                </a:solidFill>
              </a:rPr>
              <a:t>❏</a:t>
            </a:r>
            <a:r>
              <a:rPr lang="fr-CA" sz="600">
                <a:solidFill>
                  <a:srgbClr val="000000"/>
                </a:solidFill>
              </a:rPr>
              <a:t>  Mettre en oeuvre sa pensée créatrice</a:t>
            </a:r>
            <a:endParaRPr sz="600">
              <a:solidFill>
                <a:srgbClr val="000000"/>
              </a:solidFill>
            </a:endParaRPr>
          </a:p>
        </p:txBody>
      </p:sp>
      <p:sp>
        <p:nvSpPr>
          <p:cNvPr id="105" name="Google Shape;105;p6"/>
          <p:cNvSpPr txBox="1"/>
          <p:nvPr/>
        </p:nvSpPr>
        <p:spPr>
          <a:xfrm>
            <a:off x="3268100" y="4513375"/>
            <a:ext cx="1396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>
                <a:solidFill>
                  <a:srgbClr val="000000"/>
                </a:solidFill>
              </a:rPr>
              <a:t>❏ Santé-bien-être  </a:t>
            </a:r>
            <a:endParaRPr sz="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>
                <a:solidFill>
                  <a:schemeClr val="dk1"/>
                </a:solidFill>
              </a:rPr>
              <a:t>❏ </a:t>
            </a:r>
            <a:r>
              <a:rPr lang="fr-CA" sz="600">
                <a:solidFill>
                  <a:srgbClr val="000000"/>
                </a:solidFill>
              </a:rPr>
              <a:t>Environnement et consommation</a:t>
            </a:r>
            <a:endParaRPr sz="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>
                <a:solidFill>
                  <a:srgbClr val="000000"/>
                </a:solidFill>
              </a:rPr>
              <a:t>❏ Orientation et entrepreneuriat</a:t>
            </a:r>
            <a:endParaRPr sz="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>
                <a:solidFill>
                  <a:srgbClr val="000000"/>
                </a:solidFill>
              </a:rPr>
              <a:t>❏ Médias</a:t>
            </a:r>
            <a:endParaRPr sz="6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>
                <a:solidFill>
                  <a:schemeClr val="dk1"/>
                </a:solidFill>
              </a:rPr>
              <a:t>❏</a:t>
            </a:r>
            <a:r>
              <a:rPr lang="fr-CA" sz="600">
                <a:solidFill>
                  <a:srgbClr val="000000"/>
                </a:solidFill>
              </a:rPr>
              <a:t> Vivre ensemble et citoyenneté</a:t>
            </a:r>
            <a:endParaRPr sz="600">
              <a:solidFill>
                <a:srgbClr val="000000"/>
              </a:solidFill>
            </a:endParaRPr>
          </a:p>
        </p:txBody>
      </p:sp>
      <p:sp>
        <p:nvSpPr>
          <p:cNvPr id="106" name="Google Shape;106;p6"/>
          <p:cNvSpPr txBox="1"/>
          <p:nvPr/>
        </p:nvSpPr>
        <p:spPr>
          <a:xfrm>
            <a:off x="6125525" y="3307100"/>
            <a:ext cx="13605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CA" sz="800">
                <a:solidFill>
                  <a:schemeClr val="dk1"/>
                </a:solidFill>
              </a:rPr>
              <a:t>❏</a:t>
            </a:r>
            <a:r>
              <a:rPr lang="fr-CA" sz="800">
                <a:solidFill>
                  <a:srgbClr val="000000"/>
                </a:solidFill>
              </a:rPr>
              <a:t> Observation</a:t>
            </a:r>
            <a:endParaRPr sz="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CA" sz="800">
                <a:solidFill>
                  <a:schemeClr val="dk1"/>
                </a:solidFill>
              </a:rPr>
              <a:t>❏</a:t>
            </a:r>
            <a:r>
              <a:rPr lang="fr-CA" sz="800">
                <a:solidFill>
                  <a:srgbClr val="000000"/>
                </a:solidFill>
              </a:rPr>
              <a:t> Autoévaluation </a:t>
            </a:r>
            <a:endParaRPr sz="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CA" sz="800">
                <a:solidFill>
                  <a:schemeClr val="dk1"/>
                </a:solidFill>
              </a:rPr>
              <a:t>❏</a:t>
            </a:r>
            <a:r>
              <a:rPr lang="fr-CA" sz="800">
                <a:solidFill>
                  <a:srgbClr val="000000"/>
                </a:solidFill>
              </a:rPr>
              <a:t> Coévaluation</a:t>
            </a:r>
            <a:endParaRPr sz="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CA" sz="800">
                <a:solidFill>
                  <a:srgbClr val="000000"/>
                </a:solidFill>
              </a:rPr>
              <a:t>❏ Évaluation par les pairs</a:t>
            </a:r>
            <a:endParaRPr sz="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</a:t>
            </a:r>
            <a:r>
              <a:rPr lang="fr-CA" sz="800">
                <a:solidFill>
                  <a:srgbClr val="000000"/>
                </a:solidFill>
              </a:rPr>
              <a:t> Entrevue</a:t>
            </a:r>
            <a:endParaRPr sz="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</a:t>
            </a:r>
            <a:r>
              <a:rPr lang="fr-CA" sz="800">
                <a:solidFill>
                  <a:srgbClr val="000000"/>
                </a:solidFill>
              </a:rPr>
              <a:t> Analyse des travaux</a:t>
            </a:r>
            <a:endParaRPr sz="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rgbClr val="000000"/>
                </a:solidFill>
              </a:rPr>
              <a:t>❏ Questionnement</a:t>
            </a:r>
            <a:endParaRPr sz="1000">
              <a:solidFill>
                <a:srgbClr val="F3F3F3"/>
              </a:solidFill>
            </a:endParaRPr>
          </a:p>
        </p:txBody>
      </p:sp>
      <p:sp>
        <p:nvSpPr>
          <p:cNvPr id="107" name="Google Shape;107;p6"/>
          <p:cNvSpPr txBox="1"/>
          <p:nvPr/>
        </p:nvSpPr>
        <p:spPr>
          <a:xfrm>
            <a:off x="7409825" y="3397750"/>
            <a:ext cx="1237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rgbClr val="000000"/>
                </a:solidFill>
              </a:rPr>
              <a:t>❏ Grille d’observation</a:t>
            </a:r>
            <a:endParaRPr sz="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rgbClr val="000000"/>
                </a:solidFill>
              </a:rPr>
              <a:t>❏ Liste de vérification </a:t>
            </a:r>
            <a:endParaRPr sz="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rgbClr val="000000"/>
                </a:solidFill>
              </a:rPr>
              <a:t>❏ Fiche d’évaluations</a:t>
            </a:r>
            <a:endParaRPr sz="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</a:t>
            </a:r>
            <a:r>
              <a:rPr lang="fr-CA" sz="800">
                <a:solidFill>
                  <a:srgbClr val="000000"/>
                </a:solidFill>
              </a:rPr>
              <a:t> Cahier de traces</a:t>
            </a:r>
            <a:endParaRPr sz="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rgbClr val="000000"/>
                </a:solidFill>
              </a:rPr>
              <a:t>❏ Portfolio</a:t>
            </a:r>
            <a:endParaRPr sz="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</a:t>
            </a:r>
            <a:r>
              <a:rPr lang="fr-CA" sz="800">
                <a:solidFill>
                  <a:srgbClr val="000000"/>
                </a:solidFill>
              </a:rPr>
              <a:t> Production finale</a:t>
            </a:r>
            <a:endParaRPr sz="1000">
              <a:solidFill>
                <a:srgbClr val="F3F3F3"/>
              </a:solidFill>
            </a:endParaRPr>
          </a:p>
        </p:txBody>
      </p:sp>
      <p:sp>
        <p:nvSpPr>
          <p:cNvPr id="108" name="Google Shape;108;p6"/>
          <p:cNvSpPr txBox="1"/>
          <p:nvPr/>
        </p:nvSpPr>
        <p:spPr>
          <a:xfrm rot="-5398610">
            <a:off x="-1283255" y="3424477"/>
            <a:ext cx="2967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latin typeface="Impact"/>
                <a:ea typeface="Impact"/>
                <a:cs typeface="Impact"/>
                <a:sym typeface="Impact"/>
              </a:rPr>
              <a:t>Arts plastiques </a:t>
            </a:r>
            <a:r>
              <a:rPr lang="fr-CA">
                <a:latin typeface="Impact"/>
                <a:ea typeface="Impact"/>
                <a:cs typeface="Impact"/>
                <a:sym typeface="Impact"/>
              </a:rPr>
              <a:t>- secondaire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9" name="Google Shape;109;p6"/>
          <p:cNvSpPr txBox="1"/>
          <p:nvPr/>
        </p:nvSpPr>
        <p:spPr>
          <a:xfrm>
            <a:off x="1651025" y="885125"/>
            <a:ext cx="14547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/>
              <a:t>voir outils de planification annuelle</a:t>
            </a:r>
            <a:endParaRPr sz="600"/>
          </a:p>
        </p:txBody>
      </p:sp>
      <p:sp>
        <p:nvSpPr>
          <p:cNvPr id="110" name="Google Shape;110;p6"/>
          <p:cNvSpPr txBox="1"/>
          <p:nvPr/>
        </p:nvSpPr>
        <p:spPr>
          <a:xfrm>
            <a:off x="5836225" y="1090075"/>
            <a:ext cx="3184500" cy="16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176274" lvl="0" marL="134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Char char="●"/>
            </a:pPr>
            <a:r>
              <a:rPr i="1" lang="fr-CA" sz="650">
                <a:solidFill>
                  <a:schemeClr val="dk1"/>
                </a:solidFill>
              </a:rPr>
              <a:t>Maîtrise des connaissances ciblées par la Progression des apprentissages : </a:t>
            </a:r>
            <a:endParaRPr i="1" sz="650">
              <a:solidFill>
                <a:schemeClr val="dk1"/>
              </a:solidFill>
            </a:endParaRPr>
          </a:p>
          <a:p>
            <a:pPr indent="-134999" lvl="0" marL="134999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650">
              <a:solidFill>
                <a:schemeClr val="dk1"/>
              </a:solidFill>
            </a:endParaRPr>
          </a:p>
          <a:p>
            <a:pPr indent="-176274" lvl="0" marL="134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Char char="●"/>
            </a:pPr>
            <a:r>
              <a:rPr i="1" lang="fr-CA" sz="650">
                <a:solidFill>
                  <a:schemeClr val="dk1"/>
                </a:solidFill>
              </a:rPr>
              <a:t>Efficacité de l'utilisation des connaissances liées au langage plastique : </a:t>
            </a:r>
            <a:endParaRPr i="1" sz="650">
              <a:solidFill>
                <a:schemeClr val="dk1"/>
              </a:solidFill>
            </a:endParaRPr>
          </a:p>
          <a:p>
            <a:pPr indent="-134999" lvl="0" marL="134999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650">
              <a:solidFill>
                <a:schemeClr val="dk1"/>
              </a:solidFill>
            </a:endParaRPr>
          </a:p>
          <a:p>
            <a:pPr indent="-176274" lvl="0" marL="134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Char char="●"/>
            </a:pPr>
            <a:r>
              <a:rPr i="1" lang="fr-CA" sz="650">
                <a:solidFill>
                  <a:schemeClr val="dk1"/>
                </a:solidFill>
              </a:rPr>
              <a:t>Efficacité de l'utilisation des connaissances liées aux gestes transformateurs </a:t>
            </a:r>
            <a:endParaRPr i="1" sz="650">
              <a:solidFill>
                <a:schemeClr val="dk1"/>
              </a:solidFill>
            </a:endParaRPr>
          </a:p>
          <a:p>
            <a:pPr indent="-134999" lvl="0" marL="134999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650">
              <a:solidFill>
                <a:schemeClr val="dk1"/>
              </a:solidFill>
            </a:endParaRPr>
          </a:p>
          <a:p>
            <a:pPr indent="-176274" lvl="0" marL="134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Char char="●"/>
            </a:pPr>
            <a:r>
              <a:rPr i="1" lang="fr-CA" sz="650">
                <a:solidFill>
                  <a:schemeClr val="dk1"/>
                </a:solidFill>
              </a:rPr>
              <a:t>Cohérence de l'organisation des éléments :</a:t>
            </a:r>
            <a:br>
              <a:rPr i="1" lang="fr-CA" sz="650">
                <a:solidFill>
                  <a:schemeClr val="dk1"/>
                </a:solidFill>
              </a:rPr>
            </a:br>
            <a:endParaRPr i="1" sz="650">
              <a:solidFill>
                <a:schemeClr val="dk1"/>
              </a:solidFill>
            </a:endParaRPr>
          </a:p>
          <a:p>
            <a:pPr indent="-176274" lvl="0" marL="134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Char char="●"/>
            </a:pPr>
            <a:r>
              <a:rPr i="1" lang="fr-CA" sz="650">
                <a:solidFill>
                  <a:schemeClr val="dk1"/>
                </a:solidFill>
              </a:rPr>
              <a:t>Création plastique médiatique. </a:t>
            </a:r>
            <a:endParaRPr i="1" sz="650">
              <a:solidFill>
                <a:schemeClr val="dk1"/>
              </a:solidFill>
            </a:endParaRPr>
          </a:p>
          <a:p>
            <a:pPr indent="-134999" lvl="0" marL="134999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650">
              <a:solidFill>
                <a:schemeClr val="dk1"/>
              </a:solidFill>
            </a:endParaRPr>
          </a:p>
          <a:p>
            <a:pPr indent="-176274" lvl="0" marL="134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Char char="●"/>
            </a:pPr>
            <a:r>
              <a:rPr i="1" lang="fr-CA" sz="650">
                <a:solidFill>
                  <a:schemeClr val="dk1"/>
                </a:solidFill>
              </a:rPr>
              <a:t>Authenticité de la production :</a:t>
            </a:r>
            <a:endParaRPr i="1" sz="650">
              <a:solidFill>
                <a:schemeClr val="dk1"/>
              </a:solidFill>
            </a:endParaRPr>
          </a:p>
          <a:p>
            <a:pPr indent="-134999" lvl="0" marL="134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-CA" sz="650">
                <a:solidFill>
                  <a:schemeClr val="dk1"/>
                </a:solidFill>
              </a:rPr>
              <a:t>—---------------------------------------------</a:t>
            </a:r>
            <a:endParaRPr i="1" sz="650">
              <a:solidFill>
                <a:schemeClr val="dk1"/>
              </a:solidFill>
            </a:endParaRPr>
          </a:p>
          <a:p>
            <a:pPr indent="-176274" lvl="0" marL="134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Char char="●"/>
            </a:pPr>
            <a:r>
              <a:rPr i="1" lang="fr-CA" sz="650">
                <a:solidFill>
                  <a:schemeClr val="dk1"/>
                </a:solidFill>
              </a:rPr>
              <a:t>Maîtrise des connaissances ciblées par la Progression des apprentissages :</a:t>
            </a:r>
            <a:br>
              <a:rPr i="1" lang="fr-CA" sz="650">
                <a:solidFill>
                  <a:schemeClr val="dk1"/>
                </a:solidFill>
              </a:rPr>
            </a:br>
            <a:endParaRPr i="1" sz="650">
              <a:solidFill>
                <a:schemeClr val="dk1"/>
              </a:solidFill>
            </a:endParaRPr>
          </a:p>
          <a:p>
            <a:pPr indent="-176274" lvl="0" marL="134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Char char="●"/>
            </a:pPr>
            <a:r>
              <a:rPr i="1" lang="fr-CA" sz="650">
                <a:solidFill>
                  <a:schemeClr val="dk1"/>
                </a:solidFill>
              </a:rPr>
              <a:t>Pertinence de l’appréciation :</a:t>
            </a:r>
            <a:endParaRPr i="1" sz="650">
              <a:solidFill>
                <a:schemeClr val="dk1"/>
              </a:solidFill>
            </a:endParaRPr>
          </a:p>
        </p:txBody>
      </p:sp>
      <p:sp>
        <p:nvSpPr>
          <p:cNvPr id="111" name="Google Shape;111;p6"/>
          <p:cNvSpPr txBox="1"/>
          <p:nvPr/>
        </p:nvSpPr>
        <p:spPr>
          <a:xfrm>
            <a:off x="7736075" y="869675"/>
            <a:ext cx="12846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700"/>
              <a:t>choisir 3 critères maximum</a:t>
            </a:r>
            <a:endParaRPr sz="700"/>
          </a:p>
        </p:txBody>
      </p:sp>
      <p:sp>
        <p:nvSpPr>
          <p:cNvPr id="112" name="Google Shape;112;p6"/>
          <p:cNvSpPr txBox="1"/>
          <p:nvPr/>
        </p:nvSpPr>
        <p:spPr>
          <a:xfrm>
            <a:off x="2329875" y="1082750"/>
            <a:ext cx="761700" cy="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 u="sng">
                <a:solidFill>
                  <a:srgbClr val="0097A7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1er</a:t>
            </a:r>
            <a:r>
              <a:rPr lang="fr-CA" sz="600"/>
              <a:t> </a:t>
            </a:r>
            <a:r>
              <a:rPr lang="fr-CA" sz="600" u="sng">
                <a:solidFill>
                  <a:srgbClr val="0097A7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cycle </a:t>
            </a:r>
            <a:r>
              <a:rPr lang="fr-CA" sz="600"/>
              <a:t>- </a:t>
            </a:r>
            <a:r>
              <a:rPr lang="fr-CA" sz="600" u="sng">
                <a:solidFill>
                  <a:srgbClr val="0097A7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2e cycle</a:t>
            </a:r>
            <a:endParaRPr sz="1000"/>
          </a:p>
        </p:txBody>
      </p:sp>
      <p:sp>
        <p:nvSpPr>
          <p:cNvPr id="113" name="Google Shape;113;p6"/>
          <p:cNvSpPr txBox="1"/>
          <p:nvPr/>
        </p:nvSpPr>
        <p:spPr>
          <a:xfrm>
            <a:off x="6070375" y="4358400"/>
            <a:ext cx="843900" cy="2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 u="sng">
                <a:solidFill>
                  <a:srgbClr val="0097A7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1er cycle</a:t>
            </a:r>
            <a:r>
              <a:rPr lang="fr-CA" sz="600"/>
              <a:t> - </a:t>
            </a:r>
            <a:r>
              <a:rPr lang="fr-CA" sz="600" u="sng">
                <a:solidFill>
                  <a:srgbClr val="0097A7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2e cycle</a:t>
            </a:r>
            <a:endParaRPr sz="600"/>
          </a:p>
        </p:txBody>
      </p:sp>
      <p:sp>
        <p:nvSpPr>
          <p:cNvPr id="114" name="Google Shape;114;p6"/>
          <p:cNvSpPr txBox="1"/>
          <p:nvPr/>
        </p:nvSpPr>
        <p:spPr>
          <a:xfrm>
            <a:off x="4409550" y="4474000"/>
            <a:ext cx="843900" cy="2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600" u="sng">
                <a:solidFill>
                  <a:srgbClr val="0097A7"/>
                </a:solid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1er cycle</a:t>
            </a:r>
            <a:r>
              <a:rPr lang="fr-CA" sz="600"/>
              <a:t> - </a:t>
            </a:r>
            <a:r>
              <a:rPr lang="fr-CA" sz="600" u="sng">
                <a:solidFill>
                  <a:srgbClr val="0097A7"/>
                </a:solidFill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2e cycle</a:t>
            </a:r>
            <a:endParaRPr sz="600"/>
          </a:p>
        </p:txBody>
      </p:sp>
      <p:sp>
        <p:nvSpPr>
          <p:cNvPr id="115" name="Google Shape;115;p6"/>
          <p:cNvSpPr txBox="1"/>
          <p:nvPr/>
        </p:nvSpPr>
        <p:spPr>
          <a:xfrm>
            <a:off x="6012200" y="701025"/>
            <a:ext cx="17391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 u="sng">
                <a:solidFill>
                  <a:srgbClr val="0097A7"/>
                </a:solidFill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grilles (cadre d’évaluation)</a:t>
            </a:r>
            <a:endParaRPr sz="800"/>
          </a:p>
        </p:txBody>
      </p:sp>
      <p:sp>
        <p:nvSpPr>
          <p:cNvPr id="116" name="Google Shape;116;p6"/>
          <p:cNvSpPr txBox="1"/>
          <p:nvPr/>
        </p:nvSpPr>
        <p:spPr>
          <a:xfrm rot="-5400000">
            <a:off x="-556450" y="4077800"/>
            <a:ext cx="17877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00">
                <a:solidFill>
                  <a:srgbClr val="888888"/>
                </a:solidFill>
              </a:rPr>
              <a:t>2022 - Marie Carpentier CP CSSP et Dominique Pissard CP CSSMV</a:t>
            </a:r>
            <a:endParaRPr sz="400">
              <a:solidFill>
                <a:srgbClr val="88888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/>
        </p:nvSpPr>
        <p:spPr>
          <a:xfrm>
            <a:off x="238125" y="362575"/>
            <a:ext cx="7639200" cy="5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/>
              <a:t>Intention pédagogique : l’élève sera en mesure de….                                             Nombre de périodes : </a:t>
            </a:r>
            <a:r>
              <a:rPr lang="fr-CA" sz="1200">
                <a:solidFill>
                  <a:srgbClr val="AFAFAF"/>
                </a:solidFill>
              </a:rPr>
              <a:t>_____</a:t>
            </a:r>
            <a:endParaRPr sz="1200">
              <a:solidFill>
                <a:srgbClr val="AFAFAF"/>
              </a:solidFill>
            </a:endParaRPr>
          </a:p>
        </p:txBody>
      </p:sp>
      <p:sp>
        <p:nvSpPr>
          <p:cNvPr id="122" name="Google Shape;122;p7"/>
          <p:cNvSpPr txBox="1"/>
          <p:nvPr/>
        </p:nvSpPr>
        <p:spPr>
          <a:xfrm>
            <a:off x="311200" y="933450"/>
            <a:ext cx="2371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/>
              <a:t>Action de l’enseignant </a:t>
            </a:r>
            <a:endParaRPr sz="1200"/>
          </a:p>
        </p:txBody>
      </p:sp>
      <p:sp>
        <p:nvSpPr>
          <p:cNvPr id="123" name="Google Shape;123;p7"/>
          <p:cNvSpPr txBox="1"/>
          <p:nvPr/>
        </p:nvSpPr>
        <p:spPr>
          <a:xfrm>
            <a:off x="3971925" y="933450"/>
            <a:ext cx="2371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/>
              <a:t>Action de l’élève</a:t>
            </a:r>
            <a:endParaRPr sz="1200"/>
          </a:p>
        </p:txBody>
      </p:sp>
      <p:cxnSp>
        <p:nvCxnSpPr>
          <p:cNvPr id="124" name="Google Shape;124;p7"/>
          <p:cNvCxnSpPr/>
          <p:nvPr/>
        </p:nvCxnSpPr>
        <p:spPr>
          <a:xfrm flipH="1">
            <a:off x="7173050" y="752250"/>
            <a:ext cx="2100" cy="4129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5" name="Google Shape;125;p7"/>
          <p:cNvSpPr txBox="1"/>
          <p:nvPr/>
        </p:nvSpPr>
        <p:spPr>
          <a:xfrm>
            <a:off x="238125" y="77600"/>
            <a:ext cx="7675200" cy="215400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solidFill>
                  <a:schemeClr val="lt1"/>
                </a:solidFill>
                <a:highlight>
                  <a:schemeClr val="dk1"/>
                </a:highlight>
              </a:rPr>
              <a:t>Action en classe                     </a:t>
            </a:r>
            <a:r>
              <a:rPr i="1" lang="fr-CA">
                <a:solidFill>
                  <a:schemeClr val="lt1"/>
                </a:solidFill>
                <a:highlight>
                  <a:schemeClr val="dk1"/>
                </a:highlight>
              </a:rPr>
              <a:t>PRÉPARATION - phase d’inspiration</a:t>
            </a:r>
            <a:r>
              <a:rPr lang="fr-CA">
                <a:solidFill>
                  <a:schemeClr val="lt1"/>
                </a:solidFill>
                <a:highlight>
                  <a:schemeClr val="dk1"/>
                </a:highlight>
              </a:rPr>
              <a:t>      </a:t>
            </a:r>
            <a:endParaRPr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cxnSp>
        <p:nvCxnSpPr>
          <p:cNvPr id="126" name="Google Shape;126;p7"/>
          <p:cNvCxnSpPr/>
          <p:nvPr/>
        </p:nvCxnSpPr>
        <p:spPr>
          <a:xfrm flipH="1">
            <a:off x="3846000" y="801450"/>
            <a:ext cx="2100" cy="4129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7" name="Google Shape;127;p7"/>
          <p:cNvSpPr txBox="1"/>
          <p:nvPr/>
        </p:nvSpPr>
        <p:spPr>
          <a:xfrm>
            <a:off x="7289850" y="801450"/>
            <a:ext cx="1691700" cy="4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587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900">
                <a:solidFill>
                  <a:srgbClr val="3B3B3B"/>
                </a:solidFill>
              </a:rPr>
              <a:t>Aide à l’apprentissage et évaluation dans l’action</a:t>
            </a:r>
            <a:endParaRPr/>
          </a:p>
        </p:txBody>
      </p:sp>
      <p:sp>
        <p:nvSpPr>
          <p:cNvPr id="128" name="Google Shape;128;p7"/>
          <p:cNvSpPr txBox="1"/>
          <p:nvPr/>
        </p:nvSpPr>
        <p:spPr>
          <a:xfrm>
            <a:off x="7334375" y="1494725"/>
            <a:ext cx="16917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1000"/>
              <a:t>Observation</a:t>
            </a:r>
            <a:endParaRPr b="1" sz="1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Grille d’observation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Liste de vérification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Rétroaction orale / écrite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Photos / vidéos / enregistrement audio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129" name="Google Shape;129;p7"/>
          <p:cNvSpPr txBox="1"/>
          <p:nvPr/>
        </p:nvSpPr>
        <p:spPr>
          <a:xfrm>
            <a:off x="7289838" y="2719700"/>
            <a:ext cx="1860600" cy="12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1000"/>
              <a:t>Entrevue ou conversation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Fiche anecdotique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Échelle d’appréciation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Photos / vidéos / enregistrement audio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</p:txBody>
      </p:sp>
      <p:sp>
        <p:nvSpPr>
          <p:cNvPr id="130" name="Google Shape;130;p7"/>
          <p:cNvSpPr txBox="1"/>
          <p:nvPr/>
        </p:nvSpPr>
        <p:spPr>
          <a:xfrm>
            <a:off x="7334363" y="3840700"/>
            <a:ext cx="1860600" cy="10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1000"/>
              <a:t>Production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Cahier de traces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Photos / vidéos / enregistrement audio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/>
          <p:nvPr/>
        </p:nvSpPr>
        <p:spPr>
          <a:xfrm>
            <a:off x="238125" y="362575"/>
            <a:ext cx="7639200" cy="5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/>
              <a:t>Intention pédagogique : l’élève sera en mesure de….                                             Nombre de périodes : </a:t>
            </a:r>
            <a:r>
              <a:rPr lang="fr-CA" sz="1200">
                <a:solidFill>
                  <a:srgbClr val="AFAFAF"/>
                </a:solidFill>
              </a:rPr>
              <a:t>_____</a:t>
            </a:r>
            <a:endParaRPr sz="1200">
              <a:solidFill>
                <a:srgbClr val="AFAFAF"/>
              </a:solidFill>
            </a:endParaRPr>
          </a:p>
        </p:txBody>
      </p:sp>
      <p:sp>
        <p:nvSpPr>
          <p:cNvPr id="136" name="Google Shape;136;p8"/>
          <p:cNvSpPr txBox="1"/>
          <p:nvPr/>
        </p:nvSpPr>
        <p:spPr>
          <a:xfrm>
            <a:off x="311200" y="933450"/>
            <a:ext cx="2371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/>
              <a:t>Action de l’enseignant </a:t>
            </a:r>
            <a:endParaRPr sz="1200"/>
          </a:p>
        </p:txBody>
      </p:sp>
      <p:sp>
        <p:nvSpPr>
          <p:cNvPr id="137" name="Google Shape;137;p8"/>
          <p:cNvSpPr txBox="1"/>
          <p:nvPr/>
        </p:nvSpPr>
        <p:spPr>
          <a:xfrm>
            <a:off x="3971925" y="933450"/>
            <a:ext cx="2371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/>
              <a:t>Action de l’élève</a:t>
            </a:r>
            <a:endParaRPr sz="1200"/>
          </a:p>
        </p:txBody>
      </p:sp>
      <p:sp>
        <p:nvSpPr>
          <p:cNvPr id="138" name="Google Shape;138;p8"/>
          <p:cNvSpPr txBox="1"/>
          <p:nvPr/>
        </p:nvSpPr>
        <p:spPr>
          <a:xfrm>
            <a:off x="238125" y="77600"/>
            <a:ext cx="7675200" cy="215400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solidFill>
                  <a:schemeClr val="lt1"/>
                </a:solidFill>
                <a:highlight>
                  <a:schemeClr val="dk1"/>
                </a:highlight>
              </a:rPr>
              <a:t>Action en classe                      </a:t>
            </a:r>
            <a:r>
              <a:rPr i="1" lang="fr-CA">
                <a:solidFill>
                  <a:schemeClr val="lt1"/>
                </a:solidFill>
                <a:highlight>
                  <a:schemeClr val="dk1"/>
                </a:highlight>
              </a:rPr>
              <a:t>RÉALISATION - Phase d’action productive</a:t>
            </a:r>
            <a:r>
              <a:rPr lang="fr-CA">
                <a:solidFill>
                  <a:schemeClr val="lt1"/>
                </a:solidFill>
                <a:highlight>
                  <a:schemeClr val="dk1"/>
                </a:highlight>
              </a:rPr>
              <a:t>      </a:t>
            </a:r>
            <a:endParaRPr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cxnSp>
        <p:nvCxnSpPr>
          <p:cNvPr id="139" name="Google Shape;139;p8"/>
          <p:cNvCxnSpPr/>
          <p:nvPr/>
        </p:nvCxnSpPr>
        <p:spPr>
          <a:xfrm flipH="1">
            <a:off x="3846000" y="801450"/>
            <a:ext cx="2100" cy="4129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8"/>
          <p:cNvCxnSpPr/>
          <p:nvPr/>
        </p:nvCxnSpPr>
        <p:spPr>
          <a:xfrm flipH="1">
            <a:off x="7173050" y="752250"/>
            <a:ext cx="2100" cy="4129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1" name="Google Shape;141;p8"/>
          <p:cNvSpPr txBox="1"/>
          <p:nvPr/>
        </p:nvSpPr>
        <p:spPr>
          <a:xfrm>
            <a:off x="7289850" y="801450"/>
            <a:ext cx="1691700" cy="4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587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900">
                <a:solidFill>
                  <a:srgbClr val="3B3B3B"/>
                </a:solidFill>
              </a:rPr>
              <a:t>Aide à l’apprentissage et évaluation dans l’action</a:t>
            </a:r>
            <a:endParaRPr/>
          </a:p>
        </p:txBody>
      </p:sp>
      <p:sp>
        <p:nvSpPr>
          <p:cNvPr id="142" name="Google Shape;142;p8"/>
          <p:cNvSpPr txBox="1"/>
          <p:nvPr/>
        </p:nvSpPr>
        <p:spPr>
          <a:xfrm>
            <a:off x="7334375" y="1494725"/>
            <a:ext cx="16917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1000"/>
              <a:t>Observation</a:t>
            </a:r>
            <a:endParaRPr b="1" sz="1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Grille d’observation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Liste de vérification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Rétroaction orale / écrite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Photos / vidéos / enregistrement audio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143" name="Google Shape;143;p8"/>
          <p:cNvSpPr txBox="1"/>
          <p:nvPr/>
        </p:nvSpPr>
        <p:spPr>
          <a:xfrm>
            <a:off x="7289838" y="2719700"/>
            <a:ext cx="1860600" cy="12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1000"/>
              <a:t>Entrevue ou conversation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Fiche anecdotique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Échelle d’appréciation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Photos / vidéos / enregistrement audio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</p:txBody>
      </p:sp>
      <p:sp>
        <p:nvSpPr>
          <p:cNvPr id="144" name="Google Shape;144;p8"/>
          <p:cNvSpPr txBox="1"/>
          <p:nvPr/>
        </p:nvSpPr>
        <p:spPr>
          <a:xfrm>
            <a:off x="7289838" y="3789000"/>
            <a:ext cx="18606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1000"/>
              <a:t>Production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Liste de vérification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Fiche anecdotique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Cahier de traces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Portfolio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Production finale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"/>
          <p:cNvSpPr txBox="1"/>
          <p:nvPr/>
        </p:nvSpPr>
        <p:spPr>
          <a:xfrm>
            <a:off x="238125" y="362575"/>
            <a:ext cx="7639200" cy="5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/>
              <a:t>Intention pédagogique : l’élève sera en mesure de….                                             Nombre de périodes : </a:t>
            </a:r>
            <a:r>
              <a:rPr lang="fr-CA" sz="1200">
                <a:solidFill>
                  <a:srgbClr val="AFAFAF"/>
                </a:solidFill>
              </a:rPr>
              <a:t>_____</a:t>
            </a:r>
            <a:endParaRPr sz="1200">
              <a:solidFill>
                <a:srgbClr val="AFAFAF"/>
              </a:solidFill>
            </a:endParaRPr>
          </a:p>
        </p:txBody>
      </p:sp>
      <p:sp>
        <p:nvSpPr>
          <p:cNvPr id="150" name="Google Shape;150;p9"/>
          <p:cNvSpPr txBox="1"/>
          <p:nvPr/>
        </p:nvSpPr>
        <p:spPr>
          <a:xfrm>
            <a:off x="311200" y="933450"/>
            <a:ext cx="2371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/>
              <a:t>Action de l’enseignant </a:t>
            </a:r>
            <a:endParaRPr sz="1200"/>
          </a:p>
        </p:txBody>
      </p:sp>
      <p:sp>
        <p:nvSpPr>
          <p:cNvPr id="151" name="Google Shape;151;p9"/>
          <p:cNvSpPr txBox="1"/>
          <p:nvPr/>
        </p:nvSpPr>
        <p:spPr>
          <a:xfrm>
            <a:off x="3971925" y="933450"/>
            <a:ext cx="2371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/>
              <a:t>Action de l’élève</a:t>
            </a:r>
            <a:endParaRPr sz="1200"/>
          </a:p>
        </p:txBody>
      </p:sp>
      <p:sp>
        <p:nvSpPr>
          <p:cNvPr id="152" name="Google Shape;152;p9"/>
          <p:cNvSpPr txBox="1"/>
          <p:nvPr/>
        </p:nvSpPr>
        <p:spPr>
          <a:xfrm>
            <a:off x="238125" y="77600"/>
            <a:ext cx="7675200" cy="215400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solidFill>
                  <a:schemeClr val="lt1"/>
                </a:solidFill>
                <a:highlight>
                  <a:schemeClr val="dk1"/>
                </a:highlight>
              </a:rPr>
              <a:t>Action en classe                      </a:t>
            </a:r>
            <a:r>
              <a:rPr i="1" lang="fr-CA">
                <a:solidFill>
                  <a:schemeClr val="lt1"/>
                </a:solidFill>
                <a:highlight>
                  <a:schemeClr val="dk1"/>
                </a:highlight>
              </a:rPr>
              <a:t>INTÉGRATION - Phase de distanciation</a:t>
            </a:r>
            <a:r>
              <a:rPr lang="fr-CA">
                <a:solidFill>
                  <a:schemeClr val="lt1"/>
                </a:solidFill>
                <a:highlight>
                  <a:schemeClr val="dk1"/>
                </a:highlight>
              </a:rPr>
              <a:t>      </a:t>
            </a:r>
            <a:endParaRPr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cxnSp>
        <p:nvCxnSpPr>
          <p:cNvPr id="153" name="Google Shape;153;p9"/>
          <p:cNvCxnSpPr/>
          <p:nvPr/>
        </p:nvCxnSpPr>
        <p:spPr>
          <a:xfrm flipH="1">
            <a:off x="3846000" y="801450"/>
            <a:ext cx="2100" cy="4129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4" name="Google Shape;154;p9"/>
          <p:cNvCxnSpPr/>
          <p:nvPr/>
        </p:nvCxnSpPr>
        <p:spPr>
          <a:xfrm flipH="1">
            <a:off x="7173050" y="752250"/>
            <a:ext cx="2100" cy="4129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5" name="Google Shape;155;p9"/>
          <p:cNvSpPr txBox="1"/>
          <p:nvPr/>
        </p:nvSpPr>
        <p:spPr>
          <a:xfrm>
            <a:off x="7289850" y="801450"/>
            <a:ext cx="1691700" cy="4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587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900">
                <a:solidFill>
                  <a:srgbClr val="3B3B3B"/>
                </a:solidFill>
              </a:rPr>
              <a:t>Aide à l’apprentissage et évaluation dans l’action</a:t>
            </a:r>
            <a:endParaRPr/>
          </a:p>
        </p:txBody>
      </p:sp>
      <p:sp>
        <p:nvSpPr>
          <p:cNvPr id="156" name="Google Shape;156;p9"/>
          <p:cNvSpPr txBox="1"/>
          <p:nvPr/>
        </p:nvSpPr>
        <p:spPr>
          <a:xfrm>
            <a:off x="7334375" y="1494725"/>
            <a:ext cx="16917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1000"/>
              <a:t>Observation</a:t>
            </a:r>
            <a:endParaRPr b="1" sz="1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Grille d’observation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Liste de vérification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Rétroaction orale / écrite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Photos / vidéos / enregistrement audio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157" name="Google Shape;157;p9"/>
          <p:cNvSpPr txBox="1"/>
          <p:nvPr/>
        </p:nvSpPr>
        <p:spPr>
          <a:xfrm>
            <a:off x="7289838" y="2719700"/>
            <a:ext cx="1860600" cy="121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1000"/>
              <a:t>Entrevue ou conversation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Fiche anecdotique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Échelle d’appréciation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Photos / vidéos / enregistrement audio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</p:txBody>
      </p:sp>
      <p:sp>
        <p:nvSpPr>
          <p:cNvPr id="158" name="Google Shape;158;p9"/>
          <p:cNvSpPr txBox="1"/>
          <p:nvPr/>
        </p:nvSpPr>
        <p:spPr>
          <a:xfrm>
            <a:off x="7289838" y="3789000"/>
            <a:ext cx="18606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1000"/>
              <a:t>Production</a:t>
            </a:r>
            <a:endParaRPr b="1"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Liste de vérification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Fiche anecdotique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Cahier de traces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Portfolio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00">
                <a:solidFill>
                  <a:schemeClr val="dk1"/>
                </a:solidFill>
              </a:rPr>
              <a:t>❏ Production finale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/>
          <p:nvPr/>
        </p:nvSpPr>
        <p:spPr>
          <a:xfrm>
            <a:off x="238125" y="362575"/>
            <a:ext cx="7639200" cy="5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81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000">
                <a:solidFill>
                  <a:srgbClr val="444444"/>
                </a:solidFill>
              </a:rPr>
              <a:t>Noter les “bon coups”, les difficultés, les idées pour la prochaine fois.</a:t>
            </a:r>
            <a:endParaRPr sz="1200"/>
          </a:p>
        </p:txBody>
      </p:sp>
      <p:sp>
        <p:nvSpPr>
          <p:cNvPr id="164" name="Google Shape;164;p10"/>
          <p:cNvSpPr txBox="1"/>
          <p:nvPr/>
        </p:nvSpPr>
        <p:spPr>
          <a:xfrm>
            <a:off x="311200" y="933450"/>
            <a:ext cx="2371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/>
              <a:t>Au sujet de l’enseignant</a:t>
            </a:r>
            <a:endParaRPr sz="1200"/>
          </a:p>
        </p:txBody>
      </p:sp>
      <p:sp>
        <p:nvSpPr>
          <p:cNvPr id="165" name="Google Shape;165;p10"/>
          <p:cNvSpPr txBox="1"/>
          <p:nvPr/>
        </p:nvSpPr>
        <p:spPr>
          <a:xfrm>
            <a:off x="3971925" y="933450"/>
            <a:ext cx="2371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1200"/>
              <a:t>Au sujet des élèves</a:t>
            </a:r>
            <a:endParaRPr sz="1200"/>
          </a:p>
        </p:txBody>
      </p:sp>
      <p:sp>
        <p:nvSpPr>
          <p:cNvPr id="166" name="Google Shape;166;p10"/>
          <p:cNvSpPr txBox="1"/>
          <p:nvPr/>
        </p:nvSpPr>
        <p:spPr>
          <a:xfrm>
            <a:off x="238125" y="77600"/>
            <a:ext cx="7675200" cy="215400"/>
          </a:xfrm>
          <a:prstGeom prst="rect">
            <a:avLst/>
          </a:prstGeom>
          <a:solidFill>
            <a:srgbClr val="181818"/>
          </a:solidFill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CA">
                <a:solidFill>
                  <a:schemeClr val="lt1"/>
                </a:solidFill>
                <a:highlight>
                  <a:schemeClr val="dk1"/>
                </a:highlight>
              </a:rPr>
              <a:t>RETOUR RÉFLEXIF AU SUJET DE LA SAÉ</a:t>
            </a:r>
            <a:endParaRPr>
              <a:solidFill>
                <a:schemeClr val="lt1"/>
              </a:solidFill>
              <a:highlight>
                <a:schemeClr val="dk1"/>
              </a:highlight>
            </a:endParaRPr>
          </a:p>
        </p:txBody>
      </p:sp>
      <p:cxnSp>
        <p:nvCxnSpPr>
          <p:cNvPr id="167" name="Google Shape;167;p10"/>
          <p:cNvCxnSpPr/>
          <p:nvPr/>
        </p:nvCxnSpPr>
        <p:spPr>
          <a:xfrm flipH="1">
            <a:off x="3846000" y="801450"/>
            <a:ext cx="2100" cy="4129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